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75" r:id="rId4"/>
    <p:sldId id="273" r:id="rId5"/>
    <p:sldId id="268" r:id="rId6"/>
    <p:sldId id="276" r:id="rId7"/>
    <p:sldId id="259" r:id="rId8"/>
    <p:sldId id="261" r:id="rId9"/>
    <p:sldId id="260" r:id="rId10"/>
    <p:sldId id="262" r:id="rId11"/>
    <p:sldId id="263" r:id="rId12"/>
    <p:sldId id="271" r:id="rId13"/>
    <p:sldId id="264" r:id="rId14"/>
    <p:sldId id="265" r:id="rId15"/>
    <p:sldId id="267" r:id="rId16"/>
    <p:sldId id="266" r:id="rId17"/>
    <p:sldId id="269" r:id="rId18"/>
    <p:sldId id="270" r:id="rId19"/>
    <p:sldId id="272" r:id="rId20"/>
    <p:sldId id="277" r:id="rId21"/>
    <p:sldId id="274" r:id="rId22"/>
    <p:sldId id="279" r:id="rId23"/>
    <p:sldId id="282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9CED4-B3D3-4B54-A62B-B197BE4F8548}" type="datetimeFigureOut">
              <a:rPr lang="en-GB" smtClean="0"/>
              <a:t>30/04/2017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3407A-790C-48A2-95B8-5A5BA0599E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22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3407A-790C-48A2-95B8-5A5BA0599E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79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3407A-790C-48A2-95B8-5A5BA0599E0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2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3407A-790C-48A2-95B8-5A5BA0599E0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2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425B2-2C09-4D1B-9A50-856CFF1C5D2A}" type="datetime1">
              <a:rPr lang="en-GB" smtClean="0"/>
              <a:t>30/04/2017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BC95-CF86-4942-8A32-B441E24F2E84}" type="datetime1">
              <a:rPr lang="en-GB" smtClean="0"/>
              <a:t>30/04/2017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7DCA-E5C5-4B81-981E-74B1E0685334}" type="datetime1">
              <a:rPr lang="en-GB" smtClean="0"/>
              <a:t>30/04/2017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F01E-AD43-4F16-98E2-4109E72FED17}" type="datetime1">
              <a:rPr lang="en-GB" smtClean="0"/>
              <a:t>30/04/2017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30A1-CFB3-40F1-840E-CD2E6A2A258A}" type="datetime1">
              <a:rPr lang="en-GB" smtClean="0"/>
              <a:t>30/04/2017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52D44-77F3-4A99-9FF6-B255C13B9697}" type="datetime1">
              <a:rPr lang="en-GB" smtClean="0"/>
              <a:t>30/04/2017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E60B-D7BE-407F-85A1-8A8FEDFF6BAD}" type="datetime1">
              <a:rPr lang="en-GB" smtClean="0"/>
              <a:t>30/04/2017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ED25-338E-4087-A49F-1D86F08D1799}" type="datetime1">
              <a:rPr lang="en-GB" smtClean="0"/>
              <a:t>30/04/2017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A3F3-EA99-444D-A25E-C1EB1372E91E}" type="datetime1">
              <a:rPr lang="en-GB" smtClean="0"/>
              <a:t>30/04/2017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04C3-2AA9-458C-9424-113C402D5157}" type="datetime1">
              <a:rPr lang="en-GB" smtClean="0"/>
              <a:t>30/04/2017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9706-A8D0-446E-884C-E47A3E5C53C8}" type="datetime1">
              <a:rPr lang="en-GB" smtClean="0"/>
              <a:t>30/04/2017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D3D40F7-7090-4101-A056-6E94B2218020}" type="datetime1">
              <a:rPr lang="en-GB" smtClean="0"/>
              <a:t>30/04/2017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3AA6F2-45AF-4425-B690-8090658F9CB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7200" dirty="0" smtClean="0"/>
              <a:t/>
            </a:r>
            <a:br>
              <a:rPr lang="en-GB" sz="7200" dirty="0" smtClean="0"/>
            </a:br>
            <a:r>
              <a:rPr lang="en-GB" sz="7200" dirty="0" smtClean="0"/>
              <a:t>Exam Study Skills</a:t>
            </a:r>
            <a:endParaRPr lang="en-GB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9" y="5517232"/>
            <a:ext cx="1811859" cy="1077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8655" y="364502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Revision, organisation and exam anxiety management techniques for Teenagers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slid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5319" y="764704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2708920"/>
            <a:ext cx="7408333" cy="345069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Fear of failure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Feeling unable to cope with time pressure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Wanting parents to be proud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Fear of being judged or alienated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Desiring perfection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Associating grades with self-worth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Fear of being embarrassed by low grades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Fear that future dreams will be crushed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Fear of running out of time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Fear of forgetting</a:t>
            </a:r>
          </a:p>
          <a:p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 Anxiety Triggers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4" descr="Image result for what is anxie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35738"/>
            <a:ext cx="2751107" cy="26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oice 011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5224" y="1325761"/>
            <a:ext cx="1239143" cy="12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2852937"/>
            <a:ext cx="4392487" cy="3273226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Silently </a:t>
            </a: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shout to yourself "Stop" </a:t>
            </a:r>
            <a:endParaRPr lang="en-GB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exercise stops one negative thought turning into a story of catastrophe. </a:t>
            </a:r>
          </a:p>
          <a:p>
            <a:endParaRPr lang="en-GB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Then, distract yourself, or try some of the exercises in the following slides…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52728"/>
          </a:xfrm>
        </p:spPr>
        <p:txBody>
          <a:bodyPr/>
          <a:lstStyle/>
          <a:p>
            <a:r>
              <a:rPr lang="en-GB" dirty="0" smtClean="0"/>
              <a:t>Coping Skills: #1 STOP THINKING!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2" descr="Image result for exam st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414785" cy="262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ice 012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8125" y="1412776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2675467"/>
            <a:ext cx="8424935" cy="3450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 smtClean="0">
                <a:solidFill>
                  <a:schemeClr val="tx1"/>
                </a:solidFill>
              </a:rPr>
              <a:t>Ask yourself:</a:t>
            </a:r>
          </a:p>
          <a:p>
            <a:pPr marL="0" indent="0" algn="ctr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Q: Is this actually happening,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or is this what you are imagining happening?</a:t>
            </a:r>
          </a:p>
          <a:p>
            <a:pPr marL="0" indent="0" algn="ctr">
              <a:buNone/>
            </a:pPr>
            <a:r>
              <a:rPr lang="en-GB" b="1" dirty="0" smtClean="0">
                <a:solidFill>
                  <a:schemeClr val="tx1"/>
                </a:solidFill>
              </a:rPr>
              <a:t>And, 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Q: What is the likelihood of this actually happening?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52728"/>
          </a:xfrm>
        </p:spPr>
        <p:txBody>
          <a:bodyPr/>
          <a:lstStyle/>
          <a:p>
            <a:r>
              <a:rPr lang="en-GB" dirty="0" smtClean="0"/>
              <a:t>Coping Skills: #2 Reframe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12</a:t>
            </a:fld>
            <a:endParaRPr lang="en-GB"/>
          </a:p>
        </p:txBody>
      </p:sp>
      <p:pic>
        <p:nvPicPr>
          <p:cNvPr id="4" name="Voice 013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1268760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Coping Skills: #3 Mind Management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13</a:t>
            </a:fld>
            <a:endParaRPr lang="en-GB"/>
          </a:p>
        </p:txBody>
      </p:sp>
      <p:sp>
        <p:nvSpPr>
          <p:cNvPr id="6" name="AutoShape 2" descr="Image result for thoughts fee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thoughts fee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thoughts fee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thoughts feeling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4" name="Picture 10" descr="Image result for thoughts feel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60"/>
            <a:ext cx="3832907" cy="31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2774" y="2636912"/>
            <a:ext cx="43192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Notice what you are thinking</a:t>
            </a:r>
          </a:p>
          <a:p>
            <a:r>
              <a:rPr lang="en-GB" dirty="0" smtClean="0"/>
              <a:t>Ask yourself, ‘Is this positive or negative?’</a:t>
            </a:r>
          </a:p>
          <a:p>
            <a:endParaRPr lang="en-GB" b="1" dirty="0" smtClean="0"/>
          </a:p>
          <a:p>
            <a:r>
              <a:rPr lang="en-GB" b="1" dirty="0" smtClean="0"/>
              <a:t>Be Your Own Cheerleader! </a:t>
            </a:r>
          </a:p>
          <a:p>
            <a:r>
              <a:rPr lang="en-GB" dirty="0" smtClean="0"/>
              <a:t>Choose positive thoughts</a:t>
            </a:r>
          </a:p>
          <a:p>
            <a:r>
              <a:rPr lang="en-GB" dirty="0" smtClean="0"/>
              <a:t>‘I can do this’ …‘It will be okay’</a:t>
            </a:r>
          </a:p>
          <a:p>
            <a:endParaRPr lang="en-GB" dirty="0" smtClean="0"/>
          </a:p>
          <a:p>
            <a:r>
              <a:rPr lang="en-GB" b="1" dirty="0" smtClean="0"/>
              <a:t>Choose  actions that support WHAT YOU WANT, </a:t>
            </a:r>
            <a:r>
              <a:rPr lang="en-GB" b="1" u="sng" dirty="0" smtClean="0"/>
              <a:t>NOT </a:t>
            </a:r>
            <a:r>
              <a:rPr lang="en-GB" b="1" dirty="0" smtClean="0"/>
              <a:t>WHAT YOU FEAR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Revise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Take rest 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Do things that make you happy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Voice 014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134076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5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Positive Thoughts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14</a:t>
            </a:fld>
            <a:endParaRPr lang="en-GB"/>
          </a:p>
        </p:txBody>
      </p:sp>
      <p:sp>
        <p:nvSpPr>
          <p:cNvPr id="6" name="AutoShape 2" descr="Image result for thoughts fee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thoughts fee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thoughts fee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thoughts feeling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0" name="Picture 2" descr="Image result for positive thoug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3399436" cy="33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558" y="2812422"/>
            <a:ext cx="5119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 can do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Whatever happens, I will be okay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If I don’t get the grades, I will find another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 am supported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 am loved and cared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There is so much more  in life than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 am intelligent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 am 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 am great with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 can create my own opportunity in other 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Things could turn out better than I imagine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It is going to be okay</a:t>
            </a:r>
          </a:p>
        </p:txBody>
      </p:sp>
      <p:pic>
        <p:nvPicPr>
          <p:cNvPr id="10" name="POSITIVE THOUG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7618" y="397515"/>
            <a:ext cx="1264821" cy="12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0004" y="361865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Coping Skills: #4 Validate Positivity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15</a:t>
            </a:fld>
            <a:endParaRPr lang="en-GB"/>
          </a:p>
        </p:txBody>
      </p:sp>
      <p:sp>
        <p:nvSpPr>
          <p:cNvPr id="6" name="AutoShape 2" descr="Image result for thoughts fee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thoughts fee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thoughts fee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thoughts feeling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60375" y="2708920"/>
            <a:ext cx="8279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Things are going to be okay because this time ………………………………………………………………………………...</a:t>
            </a:r>
            <a:endParaRPr lang="en-GB" sz="2000" dirty="0"/>
          </a:p>
          <a:p>
            <a:endParaRPr lang="en-GB" sz="2000" dirty="0" smtClean="0"/>
          </a:p>
          <a:p>
            <a:r>
              <a:rPr lang="en-GB" sz="2000" dirty="0"/>
              <a:t>I</a:t>
            </a:r>
            <a:r>
              <a:rPr lang="en-GB" sz="2000" dirty="0" smtClean="0"/>
              <a:t>f I don’t get the grade I want it is not the end of the world, what I can do is………………………………………………………………………………</a:t>
            </a:r>
          </a:p>
          <a:p>
            <a:endParaRPr lang="en-GB" sz="2000" dirty="0"/>
          </a:p>
          <a:p>
            <a:r>
              <a:rPr lang="en-GB" sz="2000" dirty="0" smtClean="0"/>
              <a:t>I got a D last semester, but I can now use my study skills to improve, so what I am going to do is……………………………………………………..</a:t>
            </a:r>
          </a:p>
          <a:p>
            <a:endParaRPr lang="en-GB" sz="2000" dirty="0" smtClean="0"/>
          </a:p>
          <a:p>
            <a:r>
              <a:rPr lang="en-GB" sz="2000" dirty="0" smtClean="0"/>
              <a:t>I went blank on the last test, but I now know how to reduce test anxiety</a:t>
            </a:r>
          </a:p>
          <a:p>
            <a:r>
              <a:rPr lang="en-GB" sz="2000" dirty="0" smtClean="0"/>
              <a:t>………………………………………………………………………………</a:t>
            </a:r>
          </a:p>
          <a:p>
            <a:endParaRPr lang="en-GB" sz="2000" dirty="0"/>
          </a:p>
        </p:txBody>
      </p:sp>
      <p:pic>
        <p:nvPicPr>
          <p:cNvPr id="10" name="Voice 015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047" y="1479781"/>
            <a:ext cx="1035762" cy="10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8610" y="5102269"/>
            <a:ext cx="3037526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800" dirty="0"/>
          </a:p>
          <a:p>
            <a:pPr algn="ctr"/>
            <a:endParaRPr lang="en-GB" sz="800" dirty="0" smtClean="0"/>
          </a:p>
          <a:p>
            <a:pPr algn="ctr"/>
            <a:endParaRPr lang="en-GB" sz="800" dirty="0" smtClean="0"/>
          </a:p>
          <a:p>
            <a:pPr algn="ctr"/>
            <a:r>
              <a:rPr lang="en-GB" dirty="0" smtClean="0"/>
              <a:t>I choose to believe in myself, because I love, accept and care about myself.</a:t>
            </a:r>
          </a:p>
          <a:p>
            <a:pPr algn="ctr"/>
            <a:endParaRPr lang="en-GB" dirty="0" smtClean="0"/>
          </a:p>
        </p:txBody>
      </p:sp>
      <p:pic>
        <p:nvPicPr>
          <p:cNvPr id="8204" name="Picture 12" descr="Image result for positive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72832"/>
            <a:ext cx="2592289" cy="259909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16</a:t>
            </a:fld>
            <a:endParaRPr lang="en-GB"/>
          </a:p>
        </p:txBody>
      </p:sp>
      <p:pic>
        <p:nvPicPr>
          <p:cNvPr id="8194" name="Picture 2" descr="Image result for positive thou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16632"/>
            <a:ext cx="2592289" cy="392747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positive thoug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2"/>
            <a:ext cx="3204012" cy="349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positive thou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82" y="116632"/>
            <a:ext cx="3042654" cy="225520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positive thoug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74" y="2371833"/>
            <a:ext cx="3009461" cy="300946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mage result for positive though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33" y="3647587"/>
            <a:ext cx="3107215" cy="306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03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Coping Skills: #5 Breathe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17</a:t>
            </a:fld>
            <a:endParaRPr lang="en-GB"/>
          </a:p>
        </p:txBody>
      </p:sp>
      <p:sp>
        <p:nvSpPr>
          <p:cNvPr id="6" name="AutoShape 2" descr="Image result for thoughts fee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thoughts fee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thoughts fee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thoughts feeling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62220" y="2499999"/>
            <a:ext cx="82797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660066"/>
                </a:solidFill>
              </a:rPr>
              <a:t>DEEP BREATHING</a:t>
            </a:r>
          </a:p>
          <a:p>
            <a:endParaRPr lang="en-GB" sz="2000" dirty="0"/>
          </a:p>
          <a:p>
            <a:r>
              <a:rPr lang="en-GB" sz="2000" dirty="0" smtClean="0"/>
              <a:t> 1. Sit straight up in your chair in a good posture position.</a:t>
            </a:r>
          </a:p>
          <a:p>
            <a:r>
              <a:rPr lang="en-GB" sz="2000" dirty="0" smtClean="0"/>
              <a:t> 2. Slowly inhale through your nose. </a:t>
            </a:r>
          </a:p>
          <a:p>
            <a:r>
              <a:rPr lang="en-GB" sz="2000" dirty="0" smtClean="0"/>
              <a:t>3. As you inhale, first fill the lower section of your lungs and work your way up to the upper part of your lungs. </a:t>
            </a:r>
          </a:p>
          <a:p>
            <a:r>
              <a:rPr lang="en-GB" sz="2000" dirty="0" smtClean="0"/>
              <a:t>4. Hold your breath for a few seconds. </a:t>
            </a:r>
          </a:p>
          <a:p>
            <a:r>
              <a:rPr lang="en-GB" sz="2000" dirty="0" smtClean="0"/>
              <a:t>5. Exhale slowly through your mouth. </a:t>
            </a:r>
          </a:p>
          <a:p>
            <a:r>
              <a:rPr lang="en-GB" sz="2000" dirty="0" smtClean="0"/>
              <a:t>6. Wait a few seconds and repeat the cycle</a:t>
            </a:r>
            <a:endParaRPr lang="en-GB" sz="2000" dirty="0"/>
          </a:p>
        </p:txBody>
      </p:sp>
      <p:sp>
        <p:nvSpPr>
          <p:cNvPr id="4" name="AutoShape 4" descr="Image result for relaxed teenager black white yoga carto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Image result for relaxed teenager black white yoga carto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55295"/>
            <a:ext cx="2952328" cy="2460273"/>
          </a:xfrm>
          <a:prstGeom prst="rect">
            <a:avLst/>
          </a:prstGeom>
        </p:spPr>
      </p:pic>
      <p:pic>
        <p:nvPicPr>
          <p:cNvPr id="13" name="breat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922338"/>
            <a:ext cx="1384920" cy="13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18</a:t>
            </a:fld>
            <a:endParaRPr lang="en-GB"/>
          </a:p>
        </p:txBody>
      </p:sp>
      <p:sp>
        <p:nvSpPr>
          <p:cNvPr id="6" name="AutoShape 2" descr="Image result for thoughts fee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thoughts fee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thoughts fee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thoughts feeling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relaxed teenager black white yoga carto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Image result for relaxed teenager black white yoga carto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14" name="Picture 2" descr="Image result for relaxed teenager imagining a happy pl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60"/>
          <a:stretch/>
        </p:blipFill>
        <p:spPr bwMode="auto">
          <a:xfrm>
            <a:off x="618" y="-1"/>
            <a:ext cx="9143382" cy="684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375" y="46513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Coping Skills: #6 Create a Calm Place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4" y="2132856"/>
            <a:ext cx="45365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000" dirty="0" smtClean="0"/>
              <a:t>Close and cover your eyes using the centre of the palms of your hands.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000" dirty="0" smtClean="0"/>
              <a:t>Think of some real or imaginary relaxing scene.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000" dirty="0" smtClean="0"/>
              <a:t>Mentally visualize this scene. Picture the scene as if you were actually there, looking through your own eyes.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000" dirty="0" smtClean="0"/>
              <a:t>Visualize this relaxing scene for one to two minutes.</a:t>
            </a:r>
            <a:endParaRPr lang="en-GB" sz="2000" dirty="0" smtClean="0">
              <a:solidFill>
                <a:srgbClr val="660066"/>
              </a:solidFill>
            </a:endParaRPr>
          </a:p>
        </p:txBody>
      </p:sp>
      <p:pic>
        <p:nvPicPr>
          <p:cNvPr id="12" name="calm pla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420" y="1555025"/>
            <a:ext cx="1168896" cy="1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19</a:t>
            </a:fld>
            <a:endParaRPr lang="en-GB"/>
          </a:p>
        </p:txBody>
      </p:sp>
      <p:sp>
        <p:nvSpPr>
          <p:cNvPr id="6" name="AutoShape 2" descr="Image result for thoughts fee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thoughts fee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thoughts fee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thoughts feeling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relaxed teenager black white yoga carto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Image result for relaxed teenager black white yoga carto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375" y="465138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Coping Skills: #7 Be kind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478" y="2725688"/>
            <a:ext cx="7631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Encourage yourself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Remind yourself </a:t>
            </a:r>
            <a:r>
              <a:rPr lang="en-GB" sz="2400" dirty="0"/>
              <a:t>w</a:t>
            </a:r>
            <a:r>
              <a:rPr lang="en-GB" sz="2400" dirty="0" smtClean="0"/>
              <a:t>hat </a:t>
            </a:r>
            <a:r>
              <a:rPr lang="en-GB" sz="2400" dirty="0"/>
              <a:t>y</a:t>
            </a:r>
            <a:r>
              <a:rPr lang="en-GB" sz="2400" dirty="0" smtClean="0"/>
              <a:t>ou are good at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Choose to hold positive thoughts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Give yourself the best opportunity you 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Accept your 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Remember who you are is not based on your school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Motivate yourself with positive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Plan some fun and exciting rewards for all your hard work</a:t>
            </a:r>
          </a:p>
        </p:txBody>
      </p:sp>
      <p:pic>
        <p:nvPicPr>
          <p:cNvPr id="12" name="be ki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1556792"/>
            <a:ext cx="1168896" cy="1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9" y="2816489"/>
            <a:ext cx="4896543" cy="2506141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Preparation</a:t>
            </a:r>
          </a:p>
          <a:p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Getting Motivated</a:t>
            </a:r>
          </a:p>
          <a:p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 Management</a:t>
            </a:r>
          </a:p>
          <a:p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Confidence Building</a:t>
            </a:r>
          </a:p>
          <a:p>
            <a:r>
              <a:rPr lang="en-GB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Revision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Toolbox</a:t>
            </a:r>
          </a:p>
          <a:p>
            <a:endParaRPr lang="en-GB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12976"/>
            <a:ext cx="2880320" cy="1713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20066"/>
            <a:ext cx="91440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800" dirty="0"/>
          </a:p>
          <a:p>
            <a:pPr algn="ctr"/>
            <a:r>
              <a:rPr lang="en-GB" sz="1400" dirty="0" smtClean="0"/>
              <a:t>Antonia Behan Qualified Psychologist </a:t>
            </a:r>
            <a:r>
              <a:rPr lang="en-GB" sz="1400" dirty="0" err="1" smtClean="0"/>
              <a:t>MBPsS</a:t>
            </a:r>
            <a:r>
              <a:rPr lang="en-GB" sz="1400" dirty="0"/>
              <a:t> </a:t>
            </a:r>
            <a:r>
              <a:rPr lang="en-GB" sz="1400" dirty="0" smtClean="0"/>
              <a:t> ICF trained Coach</a:t>
            </a:r>
          </a:p>
          <a:p>
            <a:pPr algn="ctr"/>
            <a:r>
              <a:rPr lang="en-GB" sz="1400" dirty="0" smtClean="0"/>
              <a:t>BSc (Hons) Psychology. Cert Coach (2004)</a:t>
            </a:r>
          </a:p>
          <a:p>
            <a:pPr algn="ctr"/>
            <a:r>
              <a:rPr lang="en-GB" sz="1400" dirty="0" smtClean="0"/>
              <a:t>antonia@antoniabehan.com +34 620 741 361  www.antoniabehan.com</a:t>
            </a:r>
          </a:p>
          <a:p>
            <a:pPr algn="ctr"/>
            <a:endParaRPr lang="en-GB" sz="1000" dirty="0" smtClean="0"/>
          </a:p>
          <a:p>
            <a:pPr algn="ctr"/>
            <a:r>
              <a:rPr lang="en-GB" sz="1000" dirty="0" smtClean="0"/>
              <a:t>All Rights </a:t>
            </a:r>
            <a:r>
              <a:rPr lang="en-GB" sz="1000" dirty="0" err="1" smtClean="0"/>
              <a:t>Resevered</a:t>
            </a:r>
            <a:r>
              <a:rPr lang="en-GB" sz="1000" dirty="0" smtClean="0"/>
              <a:t>. Copyright © Antonia Behan 2017</a:t>
            </a:r>
          </a:p>
          <a:p>
            <a:pPr algn="ctr"/>
            <a:r>
              <a:rPr lang="en-GB" sz="1000" dirty="0" smtClean="0"/>
              <a:t>This item may not be copied, sold or reproduced in any part or whole, or used as a presentation by another party without my written permission.</a:t>
            </a:r>
          </a:p>
          <a:p>
            <a:pPr algn="ctr"/>
            <a:endParaRPr lang="en-GB" sz="10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9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20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Revision Tools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266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276872"/>
            <a:ext cx="7408333" cy="38492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GB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sz="3200" dirty="0" smtClean="0">
                <a:solidFill>
                  <a:schemeClr val="tx1"/>
                </a:solidFill>
              </a:rPr>
              <a:t>1. Create </a:t>
            </a:r>
            <a:r>
              <a:rPr lang="en-GB" sz="3200" dirty="0" smtClean="0">
                <a:solidFill>
                  <a:schemeClr val="tx1"/>
                </a:solidFill>
              </a:rPr>
              <a:t>a Supportive Environment</a:t>
            </a:r>
          </a:p>
          <a:p>
            <a:pPr marL="0" indent="0" algn="ctr">
              <a:buNone/>
            </a:pPr>
            <a:r>
              <a:rPr lang="en-GB" sz="3200" dirty="0" smtClean="0">
                <a:solidFill>
                  <a:schemeClr val="tx1"/>
                </a:solidFill>
              </a:rPr>
              <a:t>2. Assign </a:t>
            </a:r>
            <a:r>
              <a:rPr lang="en-GB" sz="3200" dirty="0" smtClean="0">
                <a:solidFill>
                  <a:schemeClr val="tx1"/>
                </a:solidFill>
              </a:rPr>
              <a:t>Study </a:t>
            </a:r>
            <a:r>
              <a:rPr lang="en-GB" sz="3200" dirty="0" smtClean="0">
                <a:solidFill>
                  <a:schemeClr val="tx1"/>
                </a:solidFill>
              </a:rPr>
              <a:t>Times</a:t>
            </a:r>
            <a:endParaRPr lang="en-GB" sz="3200" dirty="0" smtClean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21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Revision Tools</a:t>
            </a:r>
            <a:endParaRPr lang="en-GB" dirty="0"/>
          </a:p>
        </p:txBody>
      </p:sp>
      <p:pic>
        <p:nvPicPr>
          <p:cNvPr id="6" name="revisio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5936" y="4653136"/>
            <a:ext cx="1312912" cy="13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0252" y="2784875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77272"/>
            <a:ext cx="9144000" cy="58063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Revision Timetable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22</a:t>
            </a:fld>
            <a:endParaRPr lang="en-GB"/>
          </a:p>
        </p:txBody>
      </p:sp>
      <p:sp>
        <p:nvSpPr>
          <p:cNvPr id="6" name="AutoShape 2" descr="Image result for thoughts fee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thoughts fee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thoughts fee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thoughts feeling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55511"/>
              </p:ext>
            </p:extLst>
          </p:nvPr>
        </p:nvGraphicFramePr>
        <p:xfrm>
          <a:off x="0" y="0"/>
          <a:ext cx="9144000" cy="5589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6"/>
                <a:gridCol w="1306286"/>
                <a:gridCol w="1306286"/>
                <a:gridCol w="1301245"/>
                <a:gridCol w="1311325"/>
                <a:gridCol w="1306286"/>
                <a:gridCol w="1306286"/>
              </a:tblGrid>
              <a:tr h="735049"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Mon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Tues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Wed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Thurs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Fri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Sat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Sun</a:t>
                      </a:r>
                      <a:endParaRPr lang="en-GB" dirty="0"/>
                    </a:p>
                  </a:txBody>
                  <a:tcPr/>
                </a:tc>
              </a:tr>
              <a:tr h="1016756"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Exercise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  <a:r>
                        <a:rPr lang="en-GB" sz="1400" baseline="0" dirty="0" smtClean="0"/>
                        <a:t> 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r>
                        <a:rPr lang="en-GB" sz="1400" dirty="0" smtClean="0"/>
                        <a:t>Lunch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Exercise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r>
                        <a:rPr lang="en-GB" sz="1400" dirty="0" smtClean="0"/>
                        <a:t>Lunch</a:t>
                      </a:r>
                      <a:endParaRPr lang="en-GB" sz="1400" dirty="0"/>
                    </a:p>
                  </a:txBody>
                  <a:tcPr/>
                </a:tc>
              </a:tr>
              <a:tr h="32798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 1</a:t>
                      </a:r>
                      <a:r>
                        <a:rPr lang="en-GB" sz="1400" baseline="0" dirty="0" smtClean="0"/>
                        <a:t> hour</a:t>
                      </a:r>
                      <a:endParaRPr lang="en-GB" sz="1400" dirty="0" smtClean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</a:t>
                      </a:r>
                      <a:r>
                        <a:rPr lang="en-GB" sz="1400" baseline="0" dirty="0" smtClean="0"/>
                        <a:t>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</a:t>
                      </a:r>
                      <a:r>
                        <a:rPr lang="en-GB" sz="1400" baseline="0" dirty="0" smtClean="0"/>
                        <a:t>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46346"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   17.30</a:t>
                      </a:r>
                    </a:p>
                    <a:p>
                      <a:pPr algn="ctr"/>
                      <a:r>
                        <a:rPr lang="en-GB" sz="1400" dirty="0" smtClean="0"/>
                        <a:t>Sports</a:t>
                      </a:r>
                    </a:p>
                    <a:p>
                      <a:pPr algn="ctr"/>
                      <a:r>
                        <a:rPr lang="en-GB" sz="1400" dirty="0" smtClean="0"/>
                        <a:t>1</a:t>
                      </a:r>
                      <a:r>
                        <a:rPr lang="en-GB" sz="1400" baseline="0" dirty="0" smtClean="0"/>
                        <a:t> hour</a:t>
                      </a:r>
                      <a:endParaRPr lang="en-GB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17.30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17.30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17.30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17.30</a:t>
                      </a:r>
                    </a:p>
                    <a:p>
                      <a:pPr algn="ctr"/>
                      <a:r>
                        <a:rPr lang="en-GB" sz="1400" dirty="0" smtClean="0"/>
                        <a:t>After</a:t>
                      </a:r>
                      <a:r>
                        <a:rPr lang="en-GB" sz="1400" baseline="0" dirty="0" smtClean="0"/>
                        <a:t> school club</a:t>
                      </a:r>
                      <a:endParaRPr lang="en-GB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aseline="0" dirty="0" smtClean="0"/>
                    </a:p>
                    <a:p>
                      <a:pPr algn="ctr"/>
                      <a:r>
                        <a:rPr lang="en-GB" sz="1400" baseline="0" dirty="0" smtClean="0"/>
                        <a:t>Fun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1246346"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19.00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19.30</a:t>
                      </a:r>
                    </a:p>
                    <a:p>
                      <a:pPr algn="ctr"/>
                      <a:r>
                        <a:rPr lang="en-GB" sz="1400" dirty="0" smtClean="0"/>
                        <a:t>Family</a:t>
                      </a:r>
                      <a:r>
                        <a:rPr lang="en-GB" sz="1400" baseline="0" dirty="0" smtClean="0"/>
                        <a:t> time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19.3o</a:t>
                      </a:r>
                    </a:p>
                    <a:p>
                      <a:pPr algn="ctr"/>
                      <a:r>
                        <a:rPr lang="en-GB" sz="1400" dirty="0" smtClean="0"/>
                        <a:t>Social media</a:t>
                      </a:r>
                      <a:r>
                        <a:rPr lang="en-GB" sz="1400" baseline="0" dirty="0" smtClean="0"/>
                        <a:t> catch up!</a:t>
                      </a:r>
                      <a:endParaRPr lang="en-GB" sz="1400" dirty="0" smtClean="0"/>
                    </a:p>
                    <a:p>
                      <a:pPr algn="ctr"/>
                      <a:endParaRPr lang="en-GB" sz="1400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Chores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Fun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baseline="0" dirty="0" smtClean="0"/>
                        <a:t>Fun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Relax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01675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Relaxing dinner with family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21.00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1 hour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21.00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  <a:r>
                        <a:rPr lang="en-GB" sz="1400" baseline="0" dirty="0" smtClean="0"/>
                        <a:t> </a:t>
                      </a:r>
                    </a:p>
                    <a:p>
                      <a:pPr algn="ctr"/>
                      <a:r>
                        <a:rPr lang="en-GB" sz="1400" baseline="0" dirty="0" smtClean="0"/>
                        <a:t>1 hour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Relaxing dinner with family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Fun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More Fun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Relax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46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Understand chapter </a:t>
            </a:r>
            <a:r>
              <a:rPr lang="en-GB" dirty="0" smtClean="0">
                <a:solidFill>
                  <a:schemeClr val="tx1"/>
                </a:solidFill>
              </a:rPr>
              <a:t>themes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What </a:t>
            </a:r>
            <a:r>
              <a:rPr lang="en-GB" dirty="0">
                <a:solidFill>
                  <a:schemeClr val="tx1"/>
                </a:solidFill>
              </a:rPr>
              <a:t>do you already understand</a:t>
            </a:r>
            <a:r>
              <a:rPr lang="en-GB" dirty="0" smtClean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u="sng" dirty="0">
                <a:solidFill>
                  <a:schemeClr val="tx1"/>
                </a:solidFill>
              </a:rPr>
              <a:t>Underline key information and copy into notebook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Highlight key facts and copy into notebook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Use Bullet Points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Explain what you have learnt to someone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Memorise key issues and ask to be tested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Revision Cards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23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Revision Skills</a:t>
            </a:r>
            <a:endParaRPr lang="en-GB" dirty="0"/>
          </a:p>
        </p:txBody>
      </p:sp>
      <p:pic>
        <p:nvPicPr>
          <p:cNvPr id="5" name="fin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476672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24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You Can Do This</a:t>
            </a:r>
            <a:br>
              <a:rPr lang="en-GB" dirty="0" smtClean="0"/>
            </a:br>
            <a:r>
              <a:rPr lang="en-GB" dirty="0" smtClean="0"/>
              <a:t>It’s Going to be Okay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817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25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000" dirty="0"/>
              <a:t/>
            </a:r>
            <a:br>
              <a:rPr lang="en-GB" sz="2000" dirty="0"/>
            </a:br>
            <a:r>
              <a:rPr lang="en-GB" dirty="0"/>
              <a:t>Antonia Behan Qualified Psychologist </a:t>
            </a:r>
            <a:r>
              <a:rPr lang="en-GB" dirty="0" smtClean="0"/>
              <a:t>ICF </a:t>
            </a:r>
            <a:r>
              <a:rPr lang="en-GB" dirty="0"/>
              <a:t>trained Coach</a:t>
            </a:r>
            <a:br>
              <a:rPr lang="en-GB" dirty="0"/>
            </a:br>
            <a:r>
              <a:rPr lang="en-GB" dirty="0"/>
              <a:t>BSc (Hons) Psychology. Cert Coach (2004)</a:t>
            </a:r>
            <a:br>
              <a:rPr lang="en-GB" dirty="0"/>
            </a:br>
            <a:r>
              <a:rPr lang="en-GB" dirty="0"/>
              <a:t>antonia@antoniabehan.com +34 620 741 361  www.antoniabehan.com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16842"/>
            <a:ext cx="4354240" cy="25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Preparation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8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6"/>
            <a:ext cx="7516357" cy="36338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sz="4000" b="1" dirty="0" smtClean="0">
                <a:solidFill>
                  <a:schemeClr val="tx1"/>
                </a:solidFill>
              </a:rPr>
              <a:t>WIIFM</a:t>
            </a:r>
          </a:p>
          <a:p>
            <a:pPr marL="0" indent="0" algn="ctr">
              <a:buNone/>
            </a:pPr>
            <a:r>
              <a:rPr lang="en-GB" sz="4000" dirty="0" smtClean="0">
                <a:solidFill>
                  <a:schemeClr val="tx1"/>
                </a:solidFill>
              </a:rPr>
              <a:t>What’s In It For Me?</a:t>
            </a:r>
          </a:p>
          <a:p>
            <a:pPr marL="0" indent="0"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Prepare to Revise</a:t>
            </a:r>
            <a:endParaRPr lang="en-GB" dirty="0"/>
          </a:p>
        </p:txBody>
      </p:sp>
      <p:pic>
        <p:nvPicPr>
          <p:cNvPr id="6" name="WIFF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5936" y="4938284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0252" y="2784875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77272"/>
            <a:ext cx="9144000" cy="58063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Revision Timetable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5</a:t>
            </a:fld>
            <a:endParaRPr lang="en-GB"/>
          </a:p>
        </p:txBody>
      </p:sp>
      <p:sp>
        <p:nvSpPr>
          <p:cNvPr id="6" name="AutoShape 2" descr="Image result for thoughts fee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thoughts fee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result for thoughts fee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Image result for thoughts feeling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105373"/>
              </p:ext>
            </p:extLst>
          </p:nvPr>
        </p:nvGraphicFramePr>
        <p:xfrm>
          <a:off x="0" y="0"/>
          <a:ext cx="9144000" cy="5589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6"/>
                <a:gridCol w="1306286"/>
                <a:gridCol w="1306286"/>
                <a:gridCol w="1301245"/>
                <a:gridCol w="1311325"/>
                <a:gridCol w="1306286"/>
                <a:gridCol w="1306286"/>
              </a:tblGrid>
              <a:tr h="735049"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Mon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Tues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Wed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Thurs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Fri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Sat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Sun</a:t>
                      </a:r>
                      <a:endParaRPr lang="en-GB" dirty="0"/>
                    </a:p>
                  </a:txBody>
                  <a:tcPr/>
                </a:tc>
              </a:tr>
              <a:tr h="1016756"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School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Exercise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  <a:r>
                        <a:rPr lang="en-GB" sz="1400" baseline="0" dirty="0" smtClean="0"/>
                        <a:t> 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r>
                        <a:rPr lang="en-GB" sz="1400" dirty="0" smtClean="0"/>
                        <a:t>Lunch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Exercise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r>
                        <a:rPr lang="en-GB" sz="1400" dirty="0" smtClean="0"/>
                        <a:t>Lunch</a:t>
                      </a:r>
                      <a:endParaRPr lang="en-GB" sz="1400" dirty="0"/>
                    </a:p>
                  </a:txBody>
                  <a:tcPr/>
                </a:tc>
              </a:tr>
              <a:tr h="32798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 1</a:t>
                      </a:r>
                      <a:r>
                        <a:rPr lang="en-GB" sz="1400" baseline="0" dirty="0" smtClean="0"/>
                        <a:t> hour</a:t>
                      </a:r>
                      <a:endParaRPr lang="en-GB" sz="1400" dirty="0" smtClean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</a:t>
                      </a:r>
                      <a:r>
                        <a:rPr lang="en-GB" sz="1400" baseline="0" dirty="0" smtClean="0"/>
                        <a:t>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</a:t>
                      </a:r>
                      <a:r>
                        <a:rPr lang="en-GB" sz="1400" baseline="0" dirty="0" smtClean="0"/>
                        <a:t>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 1 hour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46346"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   17.30</a:t>
                      </a:r>
                    </a:p>
                    <a:p>
                      <a:pPr algn="ctr"/>
                      <a:r>
                        <a:rPr lang="en-GB" sz="1400" dirty="0" smtClean="0"/>
                        <a:t>Sports</a:t>
                      </a:r>
                    </a:p>
                    <a:p>
                      <a:pPr algn="ctr"/>
                      <a:r>
                        <a:rPr lang="en-GB" sz="1400" dirty="0" smtClean="0"/>
                        <a:t>1</a:t>
                      </a:r>
                      <a:r>
                        <a:rPr lang="en-GB" sz="1400" baseline="0" dirty="0" smtClean="0"/>
                        <a:t> hour</a:t>
                      </a:r>
                      <a:endParaRPr lang="en-GB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17.30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17.30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17.30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17.30</a:t>
                      </a:r>
                    </a:p>
                    <a:p>
                      <a:pPr algn="ctr"/>
                      <a:r>
                        <a:rPr lang="en-GB" sz="1400" dirty="0" smtClean="0"/>
                        <a:t>After</a:t>
                      </a:r>
                      <a:r>
                        <a:rPr lang="en-GB" sz="1400" baseline="0" dirty="0" smtClean="0"/>
                        <a:t> school club</a:t>
                      </a:r>
                      <a:endParaRPr lang="en-GB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aseline="0" dirty="0" smtClean="0"/>
                    </a:p>
                    <a:p>
                      <a:pPr algn="ctr"/>
                      <a:r>
                        <a:rPr lang="en-GB" sz="1400" baseline="0" dirty="0" smtClean="0"/>
                        <a:t>Fun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1246346"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19.00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2 hours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19.30</a:t>
                      </a:r>
                    </a:p>
                    <a:p>
                      <a:pPr algn="ctr"/>
                      <a:r>
                        <a:rPr lang="en-GB" sz="1400" dirty="0" smtClean="0"/>
                        <a:t>Family</a:t>
                      </a:r>
                      <a:r>
                        <a:rPr lang="en-GB" sz="1400" baseline="0" dirty="0" smtClean="0"/>
                        <a:t> time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19.3o</a:t>
                      </a:r>
                    </a:p>
                    <a:p>
                      <a:pPr algn="ctr"/>
                      <a:r>
                        <a:rPr lang="en-GB" sz="1400" dirty="0" smtClean="0"/>
                        <a:t>Social media</a:t>
                      </a:r>
                      <a:r>
                        <a:rPr lang="en-GB" sz="1400" baseline="0" dirty="0" smtClean="0"/>
                        <a:t> catch up!</a:t>
                      </a:r>
                      <a:endParaRPr lang="en-GB" sz="1400" dirty="0" smtClean="0"/>
                    </a:p>
                    <a:p>
                      <a:pPr algn="ctr"/>
                      <a:endParaRPr lang="en-GB" sz="1400" dirty="0" smtClean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Chores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Fun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baseline="0" dirty="0" smtClean="0"/>
                        <a:t>Fun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Relax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01675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Relaxing dinner with family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21.00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</a:p>
                    <a:p>
                      <a:pPr algn="ctr"/>
                      <a:r>
                        <a:rPr lang="en-GB" sz="1400" dirty="0" smtClean="0"/>
                        <a:t>1 hour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21.00</a:t>
                      </a:r>
                    </a:p>
                    <a:p>
                      <a:pPr algn="ctr"/>
                      <a:r>
                        <a:rPr lang="en-GB" sz="1400" dirty="0" smtClean="0"/>
                        <a:t>Revision</a:t>
                      </a:r>
                      <a:r>
                        <a:rPr lang="en-GB" sz="1400" baseline="0" dirty="0" smtClean="0"/>
                        <a:t> </a:t>
                      </a:r>
                    </a:p>
                    <a:p>
                      <a:pPr algn="ctr"/>
                      <a:r>
                        <a:rPr lang="en-GB" sz="1400" baseline="0" dirty="0" smtClean="0"/>
                        <a:t>1 hour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Relaxing dinner with family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Fun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More Fun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Relax</a:t>
                      </a:r>
                      <a:endParaRPr lang="en-GB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11" name="timet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733256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Anxiety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1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what is anxie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50" y="3861047"/>
            <a:ext cx="5954966" cy="269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1600" y="2377396"/>
            <a:ext cx="7408333" cy="3168352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Feeling </a:t>
            </a:r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f: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Being </a:t>
            </a:r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anxious to </a:t>
            </a: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 </a:t>
            </a:r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 desire or urge to do something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Being </a:t>
            </a:r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afraid of the unknown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Helpless or being out of </a:t>
            </a: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Worry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Intense fear</a:t>
            </a:r>
            <a:endParaRPr lang="en-US" sz="19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Nervousness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Unease </a:t>
            </a:r>
            <a:endParaRPr lang="en-US" sz="19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Uncertainty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Anxiety?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7</a:t>
            </a:fld>
            <a:endParaRPr lang="en-GB"/>
          </a:p>
        </p:txBody>
      </p:sp>
      <p:pic>
        <p:nvPicPr>
          <p:cNvPr id="8" name="WHAT IS ANXIET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4575" y="445608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2852936"/>
            <a:ext cx="8136903" cy="3634068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GB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Excessive Worrying: </a:t>
            </a:r>
            <a:r>
              <a:rPr lang="en-GB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worrying about things that cannot be controlled, preoccupied with events that are unlikely to happen, catastrophic thinking, or a general feeling of dread; that something bad is going to happen.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GB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GB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GB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Trouble Functioning Socially:  </a:t>
            </a:r>
            <a:r>
              <a:rPr lang="en-GB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generally anxious, worrying about what others might think, or a nervous mood that makes it difficult to enjoy anything can impact on friendships, create withdrawal and isolation.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GB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GB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GB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Constant Anxiety: </a:t>
            </a:r>
            <a:r>
              <a:rPr lang="en-GB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the anxiety is not just in response to something that is outside ones comfort zone or a particular fear, but the anxious feelings are there most of the time. </a:t>
            </a:r>
            <a:endParaRPr lang="en-GB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Much is Too Much?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8</a:t>
            </a:fld>
            <a:endParaRPr lang="en-GB"/>
          </a:p>
        </p:txBody>
      </p:sp>
      <p:pic>
        <p:nvPicPr>
          <p:cNvPr id="5" name="TOO MU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48680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9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2780928"/>
            <a:ext cx="7560840" cy="3528392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Anxiety is a complex issue. According to developmental models it is the result of multiple factors in relation to context and time. The</a:t>
            </a:r>
            <a:r>
              <a:rPr lang="en-GB" sz="1800" dirty="0">
                <a:solidFill>
                  <a:schemeClr val="tx1"/>
                </a:solidFill>
              </a:rPr>
              <a:t> </a:t>
            </a:r>
            <a:r>
              <a:rPr lang="en-GB" sz="1800" dirty="0" smtClean="0">
                <a:solidFill>
                  <a:schemeClr val="tx1"/>
                </a:solidFill>
              </a:rPr>
              <a:t> biopsychosocial model proposes </a:t>
            </a:r>
            <a:r>
              <a:rPr lang="en-GB" sz="1800" dirty="0">
                <a:solidFill>
                  <a:schemeClr val="tx1"/>
                </a:solidFill>
              </a:rPr>
              <a:t>there are multiple, </a:t>
            </a:r>
            <a:r>
              <a:rPr lang="en-GB" sz="1800" dirty="0" smtClean="0">
                <a:solidFill>
                  <a:schemeClr val="tx1"/>
                </a:solidFill>
              </a:rPr>
              <a:t>and </a:t>
            </a:r>
            <a:r>
              <a:rPr lang="en-GB" sz="1800" dirty="0">
                <a:solidFill>
                  <a:schemeClr val="tx1"/>
                </a:solidFill>
              </a:rPr>
              <a:t>inter-related causes of </a:t>
            </a:r>
            <a:r>
              <a:rPr lang="en-GB" sz="1800" dirty="0" smtClean="0">
                <a:solidFill>
                  <a:schemeClr val="tx1"/>
                </a:solidFill>
              </a:rPr>
              <a:t>pathological anxiety.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sz="1800" b="1" dirty="0" smtClean="0">
                <a:solidFill>
                  <a:schemeClr val="tx1"/>
                </a:solidFill>
              </a:rPr>
              <a:t>Biological Factors: </a:t>
            </a:r>
            <a:r>
              <a:rPr lang="en-GB" sz="1800" dirty="0" smtClean="0">
                <a:solidFill>
                  <a:schemeClr val="tx1"/>
                </a:solidFill>
              </a:rPr>
              <a:t>Genetic vulnerability and the natural adaptive responses to environmental stress.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sz="1800" b="1" dirty="0" smtClean="0">
                <a:solidFill>
                  <a:schemeClr val="tx1"/>
                </a:solidFill>
              </a:rPr>
              <a:t>Psychological Factors:  </a:t>
            </a:r>
            <a:r>
              <a:rPr lang="en-GB" sz="1800" dirty="0" smtClean="0">
                <a:solidFill>
                  <a:schemeClr val="tx1"/>
                </a:solidFill>
              </a:rPr>
              <a:t>Early experiences and perceptions of the world, may form negative beliefs  about the self and the world, that contribute to the development of anxiety.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sz="1800" b="1" dirty="0" smtClean="0">
                <a:solidFill>
                  <a:schemeClr val="tx1"/>
                </a:solidFill>
              </a:rPr>
              <a:t>Social Factors:  </a:t>
            </a:r>
            <a:r>
              <a:rPr lang="en-GB" sz="1800" dirty="0" smtClean="0">
                <a:solidFill>
                  <a:schemeClr val="tx1"/>
                </a:solidFill>
              </a:rPr>
              <a:t>Social learning/copy behaviour, may influence how individuals experience anxiety.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GB" sz="1800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Development of Anxiety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A6F2-45AF-4425-B690-8090658F9CBA}" type="slidenum">
              <a:rPr lang="en-GB" smtClean="0"/>
              <a:t>9</a:t>
            </a:fld>
            <a:endParaRPr lang="en-GB"/>
          </a:p>
        </p:txBody>
      </p:sp>
      <p:pic>
        <p:nvPicPr>
          <p:cNvPr id="4" name="UNDERSTA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9943" y="119675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7">
      <a:dk1>
        <a:sysClr val="windowText" lastClr="000000"/>
      </a:dk1>
      <a:lt1>
        <a:sysClr val="window" lastClr="FFFFFF"/>
      </a:lt1>
      <a:dk2>
        <a:srgbClr val="410547"/>
      </a:dk2>
      <a:lt2>
        <a:srgbClr val="F1D3ED"/>
      </a:lt2>
      <a:accent1>
        <a:srgbClr val="7030A0"/>
      </a:accent1>
      <a:accent2>
        <a:srgbClr val="EE1285"/>
      </a:accent2>
      <a:accent3>
        <a:srgbClr val="FDA9CF"/>
      </a:accent3>
      <a:accent4>
        <a:srgbClr val="A5D028"/>
      </a:accent4>
      <a:accent5>
        <a:srgbClr val="F5C040"/>
      </a:accent5>
      <a:accent6>
        <a:srgbClr val="05E0DB"/>
      </a:accent6>
      <a:hlink>
        <a:srgbClr val="7030A0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1623</TotalTime>
  <Words>1179</Words>
  <Application>Microsoft Office PowerPoint</Application>
  <PresentationFormat>On-screen Show (4:3)</PresentationFormat>
  <Paragraphs>373</Paragraphs>
  <Slides>25</Slides>
  <Notes>3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Waveform</vt:lpstr>
      <vt:lpstr> Exam Study Skills</vt:lpstr>
      <vt:lpstr>Contents</vt:lpstr>
      <vt:lpstr>Preparation</vt:lpstr>
      <vt:lpstr>Prepare to Revise</vt:lpstr>
      <vt:lpstr>Revision Timetable</vt:lpstr>
      <vt:lpstr>Anxiety Management</vt:lpstr>
      <vt:lpstr>What is Anxiety?</vt:lpstr>
      <vt:lpstr>How Much is Too Much?</vt:lpstr>
      <vt:lpstr>The Development of Anxiety</vt:lpstr>
      <vt:lpstr>Exam Anxiety Triggers</vt:lpstr>
      <vt:lpstr>Coping Skills: #1 STOP THINKING!</vt:lpstr>
      <vt:lpstr>Coping Skills: #2 Reframe</vt:lpstr>
      <vt:lpstr>Coping Skills: #3 Mind Management</vt:lpstr>
      <vt:lpstr>Positive Thoughts</vt:lpstr>
      <vt:lpstr>Coping Skills: #4 Validate Positivity</vt:lpstr>
      <vt:lpstr>PowerPoint Presentation</vt:lpstr>
      <vt:lpstr>Coping Skills: #5 Breathe</vt:lpstr>
      <vt:lpstr>Coping Skills: #6 Create a Calm Place</vt:lpstr>
      <vt:lpstr>Coping Skills: #7 Be kind</vt:lpstr>
      <vt:lpstr>Revision Tools</vt:lpstr>
      <vt:lpstr>Revision Tools</vt:lpstr>
      <vt:lpstr>Revision Timetable</vt:lpstr>
      <vt:lpstr>Revision Skills</vt:lpstr>
      <vt:lpstr>You Can Do This It’s Going to be Okay</vt:lpstr>
      <vt:lpstr> Antonia Behan Qualified Psychologist ICF trained Coach BSc (Hons) Psychology. Cert Coach (2004) antonia@antoniabehan.com +34 620 741 361  www.antoniabehan.com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Anxiety Management</dc:title>
  <dc:creator>User</dc:creator>
  <cp:lastModifiedBy>User</cp:lastModifiedBy>
  <cp:revision>44</cp:revision>
  <dcterms:created xsi:type="dcterms:W3CDTF">2017-04-26T16:53:34Z</dcterms:created>
  <dcterms:modified xsi:type="dcterms:W3CDTF">2017-04-30T19:57:18Z</dcterms:modified>
</cp:coreProperties>
</file>